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63" r:id="rId3"/>
    <p:sldId id="266" r:id="rId4"/>
    <p:sldId id="268" r:id="rId5"/>
    <p:sldId id="270" r:id="rId6"/>
    <p:sldId id="271" r:id="rId7"/>
    <p:sldId id="272" r:id="rId8"/>
    <p:sldId id="273" r:id="rId9"/>
    <p:sldId id="274" r:id="rId10"/>
    <p:sldId id="275" r:id="rId11"/>
    <p:sldId id="276" r:id="rId12"/>
    <p:sldId id="277" r:id="rId13"/>
    <p:sldId id="278" r:id="rId14"/>
    <p:sldId id="279" r:id="rId15"/>
    <p:sldId id="280"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p:cViewPr varScale="1">
        <p:scale>
          <a:sx n="70" d="100"/>
          <a:sy n="70" d="100"/>
        </p:scale>
        <p:origin x="-522" y="-102"/>
      </p:cViewPr>
      <p:guideLst>
        <p:guide orient="horz" pos="2160"/>
        <p:guide pos="3840"/>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1161-8FD7-445B-927D-7C9E1A250AAE}" type="datetimeFigureOut">
              <a:rPr lang="en-US" smtClean="0"/>
              <a:pPr/>
              <a:t>4/18/2016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CBEA-30B3-4952-9282-0C36E98AE902}" type="slidenum">
              <a:rPr lang="en-US" smtClean="0"/>
              <a:pPr/>
              <a:t>‹#›</a:t>
            </a:fld>
            <a:endParaRPr lang="en-US" dirty="0"/>
          </a:p>
        </p:txBody>
      </p:sp>
    </p:spTree>
    <p:extLst>
      <p:ext uri="{BB962C8B-B14F-4D97-AF65-F5344CB8AC3E}">
        <p14:creationId xmlns:p14="http://schemas.microsoft.com/office/powerpoint/2010/main" xmlns=""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0B7B-D2D9-49A6-846A-754EBE5BB9D0}" type="datetimeFigureOut">
              <a:rPr lang="en-US" smtClean="0"/>
              <a:pPr/>
              <a:t>4/18/2016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3FC-2F22-4915-9D81-9DFB886E47CC}" type="slidenum">
              <a:rPr lang="en-US" smtClean="0"/>
              <a:pPr/>
              <a:t>‹#›</a:t>
            </a:fld>
            <a:endParaRPr lang="en-US" dirty="0"/>
          </a:p>
        </p:txBody>
      </p:sp>
    </p:spTree>
    <p:extLst>
      <p:ext uri="{BB962C8B-B14F-4D97-AF65-F5344CB8AC3E}">
        <p14:creationId xmlns:p14="http://schemas.microsoft.com/office/powerpoint/2010/main" xmlns=""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93FC-2F22-4915-9D81-9DFB886E47CC}" type="slidenum">
              <a:rPr lang="en-US" smtClean="0"/>
              <a:pPr/>
              <a:t>1</a:t>
            </a:fld>
            <a:endParaRPr lang="en-US" dirty="0"/>
          </a:p>
        </p:txBody>
      </p:sp>
    </p:spTree>
    <p:extLst>
      <p:ext uri="{BB962C8B-B14F-4D97-AF65-F5344CB8AC3E}">
        <p14:creationId xmlns:p14="http://schemas.microsoft.com/office/powerpoint/2010/main" xmlns="" val="1808080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E93FC-2F22-4915-9D81-9DFB886E47CC}" type="slidenum">
              <a:rPr lang="en-US" smtClean="0"/>
              <a:pPr/>
              <a:t>2</a:t>
            </a:fld>
            <a:endParaRPr lang="en-US" dirty="0"/>
          </a:p>
        </p:txBody>
      </p:sp>
    </p:spTree>
    <p:extLst>
      <p:ext uri="{BB962C8B-B14F-4D97-AF65-F5344CB8AC3E}">
        <p14:creationId xmlns:p14="http://schemas.microsoft.com/office/powerpoint/2010/main" xmlns="" val="3285576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Bride 1- Our bride knew she wanted a nice traditional wedding but was unsure of how to create the effect. Our staff had to call on our directed remembering</a:t>
            </a:r>
            <a:r>
              <a:rPr lang="en-US" baseline="0" dirty="0" smtClean="0"/>
              <a:t> to create the memorable moment of a lifetime. Karen, Bride 1, had to incorporate old traditional elements to the wedding because she had a good bit of older guests. For our staff, we had to do a lot of noticing and adding much of our energy and personal emotion into the planning and organization of every detail of the placement of all items. The amount of critical thinking that has gone into this project is overwhelming. </a:t>
            </a:r>
          </a:p>
          <a:p>
            <a:r>
              <a:rPr lang="en-US" baseline="0" dirty="0" smtClean="0"/>
              <a:t>Bride 2, Kathy,  lives a very elegant and conservative lifestyle. Her guest list includes colleagues and superiors so she feels strongly about the wedding being flawless. Our staff is feeling the pressure of incorporating a Hawaiian cultural theme into an elegant wedding.</a:t>
            </a:r>
            <a:endParaRPr lang="en-US" dirty="0"/>
          </a:p>
        </p:txBody>
      </p:sp>
      <p:sp>
        <p:nvSpPr>
          <p:cNvPr id="4" name="Slide Number Placeholder 3"/>
          <p:cNvSpPr>
            <a:spLocks noGrp="1"/>
          </p:cNvSpPr>
          <p:nvPr>
            <p:ph type="sldNum" sz="quarter" idx="10"/>
          </p:nvPr>
        </p:nvSpPr>
        <p:spPr/>
        <p:txBody>
          <a:bodyPr/>
          <a:lstStyle/>
          <a:p>
            <a:fld id="{76EE93FC-2F22-4915-9D81-9DFB886E47CC}" type="slidenum">
              <a:rPr lang="en-US" smtClean="0"/>
              <a:pPr/>
              <a:t>4</a:t>
            </a:fld>
            <a:endParaRPr lang="en-US" dirty="0"/>
          </a:p>
        </p:txBody>
      </p:sp>
    </p:spTree>
    <p:extLst>
      <p:ext uri="{BB962C8B-B14F-4D97-AF65-F5344CB8AC3E}">
        <p14:creationId xmlns:p14="http://schemas.microsoft.com/office/powerpoint/2010/main" xmlns="" val="1101738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 Come wedding day, we use many tools and resources to make the bride’s vision come together, including our everyday reasoning. Using everyday reasoning utilizes our own judgments</a:t>
            </a:r>
            <a:r>
              <a:rPr lang="en-US" baseline="0" dirty="0" smtClean="0"/>
              <a:t> and knowledge of things we already know. It saves us valuable time. We maintain the information about Karen’s wedding in our long-term memory to ensure she has the wedding of her dreams. </a:t>
            </a:r>
          </a:p>
          <a:p>
            <a:r>
              <a:rPr lang="en-US" baseline="0" dirty="0" smtClean="0"/>
              <a:t>Kathy- Once we all created a similar visual, we were able to begin planning. All of our attention was put into this wedding. We had to give attention to large and small details, memorizing each as we go. </a:t>
            </a:r>
            <a:endParaRPr lang="en-US" dirty="0"/>
          </a:p>
        </p:txBody>
      </p:sp>
      <p:sp>
        <p:nvSpPr>
          <p:cNvPr id="4" name="Slide Number Placeholder 3"/>
          <p:cNvSpPr>
            <a:spLocks noGrp="1"/>
          </p:cNvSpPr>
          <p:nvPr>
            <p:ph type="sldNum" sz="quarter" idx="10"/>
          </p:nvPr>
        </p:nvSpPr>
        <p:spPr/>
        <p:txBody>
          <a:bodyPr/>
          <a:lstStyle/>
          <a:p>
            <a:fld id="{76EE93FC-2F22-4915-9D81-9DFB886E47CC}" type="slidenum">
              <a:rPr lang="en-US" smtClean="0"/>
              <a:pPr/>
              <a:t>5</a:t>
            </a:fld>
            <a:endParaRPr lang="en-US" dirty="0"/>
          </a:p>
        </p:txBody>
      </p:sp>
    </p:spTree>
    <p:extLst>
      <p:ext uri="{BB962C8B-B14F-4D97-AF65-F5344CB8AC3E}">
        <p14:creationId xmlns:p14="http://schemas.microsoft.com/office/powerpoint/2010/main" xmlns="" val="175891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find</a:t>
            </a:r>
            <a:r>
              <a:rPr lang="en-US" baseline="0" dirty="0" smtClean="0"/>
              <a:t> the perfect venue for our bride the team used some specific reasoning skills.  We used inductive reasoning which reasons things from specific to general.  We know that our brides’ style is  southern charm.  We know that the </a:t>
            </a:r>
            <a:r>
              <a:rPr lang="en-US" dirty="0" smtClean="0"/>
              <a:t>Old Magnolia Mound is a plantation, therefor</a:t>
            </a:r>
            <a:r>
              <a:rPr lang="en-US" baseline="0" dirty="0" smtClean="0"/>
              <a:t> we conclude that it has southern charm.  We cannot be completely certain if this venue is our brides’ idea of southern charm but we do have strong confidence that this plantation is what she has envisioned for her wedding. We know that plantations are southern but this is not necessarily true of </a:t>
            </a:r>
            <a:r>
              <a:rPr lang="en-US" dirty="0" smtClean="0"/>
              <a:t>the Old Magnolia Mound Plantation</a:t>
            </a:r>
            <a:r>
              <a:rPr lang="en-US" baseline="0" dirty="0" smtClean="0"/>
              <a:t>.  These are all factors of inductive reasoning. We also used deductive reasoning in picking this venue which reason from general to specific.  We know that the </a:t>
            </a:r>
            <a:r>
              <a:rPr lang="en-US" dirty="0" smtClean="0"/>
              <a:t>Old Magnolia Mound Plantation has a ball room that can</a:t>
            </a:r>
            <a:r>
              <a:rPr lang="en-US" baseline="0" dirty="0" smtClean="0"/>
              <a:t> accommodate 200 people therefor 100 guest can be accommodated.  This information is deductively valid, that is the premise that it accommodate 200 people is true therefore our conclusion that it will hold our 100 guest in </a:t>
            </a:r>
            <a:r>
              <a:rPr lang="en-US" baseline="0" dirty="0" err="1" smtClean="0"/>
              <a:t>definatly</a:t>
            </a:r>
            <a:r>
              <a:rPr lang="en-US" baseline="0" dirty="0" smtClean="0"/>
              <a:t> true.</a:t>
            </a:r>
            <a:endParaRPr lang="en-US" dirty="0"/>
          </a:p>
        </p:txBody>
      </p:sp>
      <p:sp>
        <p:nvSpPr>
          <p:cNvPr id="4" name="Slide Number Placeholder 3"/>
          <p:cNvSpPr>
            <a:spLocks noGrp="1"/>
          </p:cNvSpPr>
          <p:nvPr>
            <p:ph type="sldNum" sz="quarter" idx="10"/>
          </p:nvPr>
        </p:nvSpPr>
        <p:spPr/>
        <p:txBody>
          <a:bodyPr/>
          <a:lstStyle/>
          <a:p>
            <a:fld id="{76EE93FC-2F22-4915-9D81-9DFB886E47CC}" type="slidenum">
              <a:rPr lang="en-US" smtClean="0"/>
              <a:pPr/>
              <a:t>6</a:t>
            </a:fld>
            <a:endParaRPr lang="en-US" dirty="0"/>
          </a:p>
        </p:txBody>
      </p:sp>
    </p:spTree>
    <p:extLst>
      <p:ext uri="{BB962C8B-B14F-4D97-AF65-F5344CB8AC3E}">
        <p14:creationId xmlns:p14="http://schemas.microsoft.com/office/powerpoint/2010/main" xmlns="" val="1795380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consider this a means to an</a:t>
            </a:r>
            <a:r>
              <a:rPr lang="en-US" baseline="0" dirty="0" smtClean="0"/>
              <a:t> ends analysis.  We compared the goals handling the issue of children at the ceremony without being offensive to guests.  Possible ways that we could handle this issue is by telling guests no children allowed  which may cause some guests not to come.  So we considered the seating option as the best option to keep the bride and the guests happy.</a:t>
            </a:r>
            <a:endParaRPr lang="en-US" dirty="0"/>
          </a:p>
        </p:txBody>
      </p:sp>
      <p:sp>
        <p:nvSpPr>
          <p:cNvPr id="4" name="Slide Number Placeholder 3"/>
          <p:cNvSpPr>
            <a:spLocks noGrp="1"/>
          </p:cNvSpPr>
          <p:nvPr>
            <p:ph type="sldNum" sz="quarter" idx="10"/>
          </p:nvPr>
        </p:nvSpPr>
        <p:spPr/>
        <p:txBody>
          <a:bodyPr/>
          <a:lstStyle/>
          <a:p>
            <a:fld id="{76EE93FC-2F22-4915-9D81-9DFB886E47CC}" type="slidenum">
              <a:rPr lang="en-US" smtClean="0"/>
              <a:pPr/>
              <a:t>7</a:t>
            </a:fld>
            <a:endParaRPr lang="en-US" dirty="0"/>
          </a:p>
        </p:txBody>
      </p:sp>
    </p:spTree>
    <p:extLst>
      <p:ext uri="{BB962C8B-B14F-4D97-AF65-F5344CB8AC3E}">
        <p14:creationId xmlns:p14="http://schemas.microsoft.com/office/powerpoint/2010/main" xmlns="" val="3808465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xmlns=""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smtClean="0"/>
              <a:t>Click to edit Master title style</a:t>
            </a:r>
            <a:endParaRPr lang="en-US"/>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xmlns="" val="39212045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26927558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627785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smtClean="0"/>
              <a:t>Click to edit Master title style</a:t>
            </a:r>
            <a:endParaRPr lang="en-US"/>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xmlns="" val="1524757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xmlns="" val="35540889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xmlns="" val="2287788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xmlns="" val="34568096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8022991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34680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dirty="0" smtClean="0"/>
              <a:t>Click icon to add picture</a:t>
            </a:r>
            <a:endParaRPr lang="en-US" dirty="0"/>
          </a:p>
        </p:txBody>
      </p:sp>
    </p:spTree>
    <p:extLst>
      <p:ext uri="{BB962C8B-B14F-4D97-AF65-F5344CB8AC3E}">
        <p14:creationId xmlns:p14="http://schemas.microsoft.com/office/powerpoint/2010/main" xmlns="" val="2773867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606121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smtClean="0"/>
              <a:t>Click to edit Master title style</a:t>
            </a:r>
            <a:endParaRPr lang="en-US"/>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2159007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9800" y="1828800"/>
            <a:ext cx="44805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14318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59180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6468574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xmlns=""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xmlns="" val="7103396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xmlns=""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xmlns="" val="3023476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xmlns=""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dirty="0"/>
          </a:p>
        </p:txBody>
      </p:sp>
    </p:spTree>
    <p:extLst>
      <p:ext uri="{BB962C8B-B14F-4D97-AF65-F5344CB8AC3E}">
        <p14:creationId xmlns:p14="http://schemas.microsoft.com/office/powerpoint/2010/main" xmlns=""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Problem Solving &amp; Decision Making</a:t>
            </a:r>
            <a:endParaRPr lang="en-US" dirty="0"/>
          </a:p>
        </p:txBody>
      </p:sp>
      <p:sp>
        <p:nvSpPr>
          <p:cNvPr id="3" name="Subtitle 2"/>
          <p:cNvSpPr>
            <a:spLocks noGrp="1"/>
          </p:cNvSpPr>
          <p:nvPr>
            <p:ph type="subTitle" idx="1"/>
          </p:nvPr>
        </p:nvSpPr>
        <p:spPr>
          <a:xfrm>
            <a:off x="2438364" y="6172200"/>
            <a:ext cx="7315236" cy="685800"/>
          </a:xfrm>
        </p:spPr>
        <p:txBody>
          <a:bodyPr>
            <a:normAutofit fontScale="92500" lnSpcReduction="20000"/>
          </a:bodyPr>
          <a:lstStyle/>
          <a:p>
            <a:r>
              <a:rPr lang="en-US" sz="1100" dirty="0" smtClean="0"/>
              <a:t>Aundranikki Jones</a:t>
            </a:r>
          </a:p>
          <a:p>
            <a:r>
              <a:rPr lang="en-US" sz="1100" dirty="0" smtClean="0"/>
              <a:t>Natasha Higdon</a:t>
            </a:r>
          </a:p>
          <a:p>
            <a:r>
              <a:rPr lang="en-US" sz="1100" dirty="0" smtClean="0"/>
              <a:t>Tameka Kendrick</a:t>
            </a:r>
          </a:p>
          <a:p>
            <a:r>
              <a:rPr lang="en-US" sz="1100" dirty="0" smtClean="0"/>
              <a:t>Cognitive Psychology 360</a:t>
            </a:r>
          </a:p>
          <a:p>
            <a:r>
              <a:rPr lang="en-US" sz="1100" dirty="0" smtClean="0"/>
              <a:t>Janel Fairchild</a:t>
            </a:r>
            <a:endParaRPr lang="en-US" sz="1100" dirty="0"/>
          </a:p>
        </p:txBody>
      </p:sp>
      <p:pic>
        <p:nvPicPr>
          <p:cNvPr id="5" name="Picture Placeholder 4" descr="Close up of bride and groom"/>
          <p:cNvPicPr>
            <a:picLocks noGrp="1" noChangeAspect="1"/>
          </p:cNvPicPr>
          <p:nvPr>
            <p:ph type="pic" sz="quarter" idx="10"/>
          </p:nvPr>
        </p:nvPicPr>
        <p:blipFill rotWithShape="1">
          <a:blip r:embed="rId3" cstate="screen">
            <a:extLst>
              <a:ext uri="{28A0092B-C50C-407E-A947-70E740481C1C}">
                <a14:useLocalDpi xmlns:a14="http://schemas.microsoft.com/office/drawing/2010/main" xmlns="" val="0"/>
              </a:ext>
            </a:extLst>
          </a:blip>
          <a:srcRect/>
          <a:stretch/>
        </p:blipFill>
        <p:spPr/>
      </p:pic>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xmlns="" val="1588980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spTree>
    <p:extLst>
      <p:ext uri="{BB962C8B-B14F-4D97-AF65-F5344CB8AC3E}">
        <p14:creationId xmlns:p14="http://schemas.microsoft.com/office/powerpoint/2010/main" xmlns="" val="8043570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624528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33492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 val="2466719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xmlns="" val="1616018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Picture Placeholder 2"/>
          <p:cNvSpPr>
            <a:spLocks noGrp="1"/>
          </p:cNvSpPr>
          <p:nvPr>
            <p:ph type="pic" idx="10"/>
          </p:nvPr>
        </p:nvSpPr>
        <p:spPr/>
      </p:sp>
    </p:spTree>
    <p:extLst>
      <p:ext uri="{BB962C8B-B14F-4D97-AF65-F5344CB8AC3E}">
        <p14:creationId xmlns:p14="http://schemas.microsoft.com/office/powerpoint/2010/main" xmlns="" val="1456764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9296400" cy="1447800"/>
          </a:xfrm>
        </p:spPr>
        <p:txBody>
          <a:bodyPr>
            <a:normAutofit/>
          </a:bodyPr>
          <a:lstStyle/>
          <a:p>
            <a:r>
              <a:rPr lang="en-US" sz="6000" dirty="0" smtClean="0"/>
              <a:t>Two Brides/Two Weddings</a:t>
            </a:r>
            <a:endParaRPr lang="en-US" sz="6000" dirty="0"/>
          </a:p>
        </p:txBody>
      </p:sp>
      <p:pic>
        <p:nvPicPr>
          <p:cNvPr id="5" name="Picture Placeholder 4" descr="Bridesmaids on the beach"/>
          <p:cNvPicPr>
            <a:picLocks noGrp="1" noChangeAspect="1"/>
          </p:cNvPicPr>
          <p:nvPr>
            <p:ph idx="1"/>
          </p:nvPr>
        </p:nvPicPr>
        <p:blipFill>
          <a:blip r:embed="rId3" cstate="screen">
            <a:extLst>
              <a:ext uri="{28A0092B-C50C-407E-A947-70E740481C1C}">
                <a14:useLocalDpi xmlns:a14="http://schemas.microsoft.com/office/drawing/2010/main" xmlns="" val="0"/>
              </a:ext>
            </a:extLst>
          </a:blip>
          <a:stretch>
            <a:fillRect/>
          </a:stretch>
        </p:blipFill>
        <p:spPr>
          <a:xfrm>
            <a:off x="3505200" y="2141538"/>
            <a:ext cx="5484006" cy="4419600"/>
          </a:xfrm>
        </p:spPr>
      </p:pic>
      <p:sp>
        <p:nvSpPr>
          <p:cNvPr id="4" name="Text Placeholder 3"/>
          <p:cNvSpPr>
            <a:spLocks noGrp="1"/>
          </p:cNvSpPr>
          <p:nvPr>
            <p:ph type="body" sz="half" idx="4294967295"/>
          </p:nvPr>
        </p:nvSpPr>
        <p:spPr>
          <a:xfrm>
            <a:off x="1905000" y="1600200"/>
            <a:ext cx="9677400" cy="4960938"/>
          </a:xfrm>
        </p:spPr>
        <p:txBody>
          <a:bodyPr/>
          <a:lstStyle/>
          <a:p>
            <a:pPr>
              <a:buFont typeface="Wingdings" panose="05000000000000000000" pitchFamily="2" charset="2"/>
              <a:buChar char="v"/>
            </a:pPr>
            <a:r>
              <a:rPr lang="en-US" dirty="0" smtClean="0"/>
              <a:t>Our wedding planning team has been given the honor to select an amazing venue for two weddings, as well as selecting the floral arrangements for the beautiful brides.</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For Bride 1, we will go with the Old Magnolia Mound Plantation for her venue and her floral arrangement will consist of sunflowers with hints of teal and crystal.</a:t>
            </a:r>
          </a:p>
          <a:p>
            <a:pPr>
              <a:buFont typeface="Wingdings" panose="05000000000000000000" pitchFamily="2" charset="2"/>
              <a:buChar char="v"/>
            </a:pPr>
            <a:endParaRPr lang="en-US" dirty="0"/>
          </a:p>
          <a:p>
            <a:pPr>
              <a:buFont typeface="Wingdings" panose="05000000000000000000" pitchFamily="2" charset="2"/>
              <a:buChar char="v"/>
            </a:pPr>
            <a:r>
              <a:rPr lang="en-US" dirty="0" smtClean="0"/>
              <a:t>Bride 2, will have her nuptials performed at Parc 22, a popular venue for wedding, corporate meetings, and other formal gatherings. Her floral arrangement will have red roses, soft white petals, and touches of gold.</a:t>
            </a:r>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xmlns="" val="849387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pictures with caption layout</a:t>
            </a:r>
            <a:endParaRPr lang="en-US" dirty="0"/>
          </a:p>
        </p:txBody>
      </p:sp>
      <p:pic>
        <p:nvPicPr>
          <p:cNvPr id="6" name="Picture Placeholder 5" descr="Bride and groom"/>
          <p:cNvPicPr>
            <a:picLocks noGrp="1" noChangeAspect="1"/>
          </p:cNvPicPr>
          <p:nvPr>
            <p:ph type="pic" idx="1"/>
          </p:nvPr>
        </p:nvPicPr>
        <p:blipFill>
          <a:blip r:embed="rId2" cstate="screen">
            <a:extLst>
              <a:ext uri="{28A0092B-C50C-407E-A947-70E740481C1C}">
                <a14:useLocalDpi xmlns:a14="http://schemas.microsoft.com/office/drawing/2010/main" xmlns="" val="0"/>
              </a:ext>
            </a:extLst>
          </a:blip>
          <a:srcRect/>
          <a:stretch>
            <a:fillRect/>
          </a:stretch>
        </p:blipFill>
        <p:spPr/>
      </p:pic>
      <p:sp>
        <p:nvSpPr>
          <p:cNvPr id="4" name="Text Placeholder 3"/>
          <p:cNvSpPr>
            <a:spLocks noGrp="1"/>
          </p:cNvSpPr>
          <p:nvPr>
            <p:ph type="body" sz="half" idx="2"/>
          </p:nvPr>
        </p:nvSpPr>
        <p:spPr/>
        <p:txBody>
          <a:bodyPr/>
          <a:lstStyle/>
          <a:p>
            <a:r>
              <a:rPr lang="en-US" dirty="0" smtClean="0"/>
              <a:t>Caption</a:t>
            </a:r>
          </a:p>
        </p:txBody>
      </p:sp>
      <p:pic>
        <p:nvPicPr>
          <p:cNvPr id="7" name="Picture Placeholder 6" descr="Close up of bride and groom"/>
          <p:cNvPicPr>
            <a:picLocks noGrp="1" noChangeAspect="1"/>
          </p:cNvPicPr>
          <p:nvPr>
            <p:ph type="pic" idx="10"/>
          </p:nvPr>
        </p:nvPicPr>
        <p:blipFill>
          <a:blip r:embed="rId3" cstate="screen">
            <a:extLst>
              <a:ext uri="{28A0092B-C50C-407E-A947-70E740481C1C}">
                <a14:useLocalDpi xmlns:a14="http://schemas.microsoft.com/office/drawing/2010/main" xmlns="" val="0"/>
              </a:ext>
            </a:extLst>
          </a:blip>
          <a:srcRect/>
          <a:stretch>
            <a:fillRect/>
          </a:stretch>
        </p:blipFill>
        <p:spPr/>
      </p:pic>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Tree>
    <p:extLst>
      <p:ext uri="{BB962C8B-B14F-4D97-AF65-F5344CB8AC3E}">
        <p14:creationId xmlns:p14="http://schemas.microsoft.com/office/powerpoint/2010/main" xmlns="" val="2960275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Emotional and Cultural Effect</a:t>
            </a:r>
            <a:endParaRPr lang="en-US" sz="5400" dirty="0"/>
          </a:p>
        </p:txBody>
      </p:sp>
      <p:pic>
        <p:nvPicPr>
          <p:cNvPr id="5" name="Picture Placeholder 4" descr="Close up of bride and groom"/>
          <p:cNvPicPr>
            <a:picLocks noGrp="1" noChangeAspect="1"/>
          </p:cNvPicPr>
          <p:nvPr>
            <p:ph sz="half" idx="1"/>
          </p:nvPr>
        </p:nvPicPr>
        <p:blipFill>
          <a:blip r:embed="rId3" cstate="screen">
            <a:extLst>
              <a:ext uri="{28A0092B-C50C-407E-A947-70E740481C1C}">
                <a14:useLocalDpi xmlns:a14="http://schemas.microsoft.com/office/drawing/2010/main" xmlns="" val="0"/>
              </a:ext>
            </a:extLst>
          </a:blip>
          <a:stretch>
            <a:fillRect/>
          </a:stretch>
        </p:blipFill>
        <p:spPr>
          <a:xfrm>
            <a:off x="1828800" y="1855130"/>
            <a:ext cx="4095136" cy="3416852"/>
          </a:xfrm>
        </p:spPr>
      </p:pic>
      <p:pic>
        <p:nvPicPr>
          <p:cNvPr id="4" name="Picture Placeholder 3" descr="Bride and groom"/>
          <p:cNvPicPr>
            <a:picLocks noGrp="1" noChangeAspect="1"/>
          </p:cNvPicPr>
          <p:nvPr>
            <p:ph sz="half" idx="2"/>
          </p:nvPr>
        </p:nvPicPr>
        <p:blipFill>
          <a:blip r:embed="rId4" cstate="screen">
            <a:extLst>
              <a:ext uri="{28A0092B-C50C-407E-A947-70E740481C1C}">
                <a14:useLocalDpi xmlns:a14="http://schemas.microsoft.com/office/drawing/2010/main" xmlns="" val="0"/>
              </a:ext>
            </a:extLst>
          </a:blip>
          <a:stretch>
            <a:fillRect/>
          </a:stretch>
        </p:blipFill>
        <p:spPr>
          <a:xfrm>
            <a:off x="8295132" y="1846876"/>
            <a:ext cx="2944368" cy="4261104"/>
          </a:xfrm>
        </p:spPr>
      </p:pic>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pic>
        <p:nvPicPr>
          <p:cNvPr id="7" name="Picture 6"/>
          <p:cNvPicPr>
            <a:picLocks noChangeAspect="1"/>
          </p:cNvPicPr>
          <p:nvPr/>
        </p:nvPicPr>
        <p:blipFill>
          <a:blip r:embed="rId5" cstate="print"/>
          <a:stretch>
            <a:fillRect/>
          </a:stretch>
        </p:blipFill>
        <p:spPr>
          <a:xfrm>
            <a:off x="4303652" y="2270226"/>
            <a:ext cx="5945248" cy="405585"/>
          </a:xfrm>
          <a:prstGeom prst="rect">
            <a:avLst/>
          </a:prstGeom>
        </p:spPr>
      </p:pic>
      <p:sp>
        <p:nvSpPr>
          <p:cNvPr id="8" name="Rectangle 7"/>
          <p:cNvSpPr/>
          <p:nvPr/>
        </p:nvSpPr>
        <p:spPr>
          <a:xfrm>
            <a:off x="1828800" y="2615385"/>
            <a:ext cx="7315200" cy="2693943"/>
          </a:xfrm>
          <a:prstGeom prst="rect">
            <a:avLst/>
          </a:prstGeom>
        </p:spPr>
        <p:txBody>
          <a:bodyPr wrap="square">
            <a:spAutoFit/>
          </a:bodyPr>
          <a:lstStyle/>
          <a:p>
            <a:pPr marL="742950" lvl="1" indent="-285750">
              <a:lnSpc>
                <a:spcPct val="107000"/>
              </a:lnSpc>
              <a:buFont typeface="Wingdings" panose="05000000000000000000" pitchFamily="2" charset="2"/>
              <a:buChar char="v"/>
            </a:pPr>
            <a:r>
              <a:rPr lang="en-US" sz="2000" dirty="0">
                <a:latin typeface="Edwardian Script ITC" panose="030303020407070D0804" pitchFamily="66" charset="0"/>
                <a:ea typeface="Calibri" panose="020F0502020204030204" pitchFamily="34" charset="0"/>
                <a:cs typeface="Times New Roman" panose="02020603050405020304" pitchFamily="18" charset="0"/>
              </a:rPr>
              <a:t>Our wedding planning team consists </a:t>
            </a:r>
            <a:endParaRPr lang="en-US" sz="2000" dirty="0" smtClean="0">
              <a:latin typeface="Edwardian Script ITC" panose="030303020407070D0804" pitchFamily="66" charset="0"/>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v"/>
            </a:pPr>
            <a:r>
              <a:rPr lang="en-US" sz="2000" dirty="0" smtClean="0">
                <a:latin typeface="Edwardian Script ITC" panose="030303020407070D0804" pitchFamily="66" charset="0"/>
                <a:ea typeface="Calibri" panose="020F0502020204030204" pitchFamily="34" charset="0"/>
                <a:cs typeface="Times New Roman" panose="02020603050405020304" pitchFamily="18" charset="0"/>
              </a:rPr>
              <a:t>Of </a:t>
            </a:r>
            <a:r>
              <a:rPr lang="en-US" sz="2000" dirty="0">
                <a:latin typeface="Edwardian Script ITC" panose="030303020407070D0804" pitchFamily="66" charset="0"/>
              </a:rPr>
              <a:t>three well trained ladies, each </a:t>
            </a:r>
            <a:endParaRPr lang="en-US" sz="2000" dirty="0">
              <a:latin typeface="Edwardian Script ITC" panose="030303020407070D0804" pitchFamily="66" charset="0"/>
              <a:ea typeface="Calibri" panose="020F0502020204030204" pitchFamily="34" charset="0"/>
              <a:cs typeface="Times New Roman" panose="02020603050405020304" pitchFamily="18" charset="0"/>
            </a:endParaRPr>
          </a:p>
          <a:p>
            <a:pPr marL="742950" lvl="1" indent="-285750">
              <a:lnSpc>
                <a:spcPct val="107000"/>
              </a:lnSpc>
              <a:buFont typeface="Wingdings" panose="05000000000000000000" pitchFamily="2" charset="2"/>
              <a:buChar char="v"/>
            </a:pPr>
            <a:r>
              <a:rPr lang="en-US" sz="2000" dirty="0" smtClean="0">
                <a:latin typeface="Edwardian Script ITC" panose="030303020407070D0804" pitchFamily="66" charset="0"/>
              </a:rPr>
              <a:t>with </a:t>
            </a:r>
            <a:r>
              <a:rPr lang="en-US" sz="2000" dirty="0">
                <a:latin typeface="Edwardian Script ITC" panose="030303020407070D0804" pitchFamily="66" charset="0"/>
              </a:rPr>
              <a:t>unique creativity.</a:t>
            </a:r>
          </a:p>
          <a:p>
            <a:pPr marL="742950" lvl="1" indent="-285750">
              <a:lnSpc>
                <a:spcPct val="107000"/>
              </a:lnSpc>
              <a:buFont typeface="Wingdings" panose="05000000000000000000" pitchFamily="2" charset="2"/>
              <a:buChar char="v"/>
            </a:pPr>
            <a:endParaRPr lang="en-US" sz="2000" dirty="0" smtClean="0">
              <a:latin typeface="Edwardian Script ITC" panose="030303020407070D0804" pitchFamily="66" charset="0"/>
            </a:endParaRPr>
          </a:p>
          <a:p>
            <a:pPr marL="742950" lvl="1" indent="-285750">
              <a:lnSpc>
                <a:spcPct val="107000"/>
              </a:lnSpc>
              <a:buFont typeface="Wingdings" panose="05000000000000000000" pitchFamily="2" charset="2"/>
              <a:buChar char="v"/>
            </a:pPr>
            <a:r>
              <a:rPr lang="en-US" sz="2000" dirty="0" smtClean="0">
                <a:latin typeface="Edwardian Script ITC" panose="030303020407070D0804" pitchFamily="66" charset="0"/>
              </a:rPr>
              <a:t>Bride </a:t>
            </a:r>
            <a:r>
              <a:rPr lang="en-US" sz="2000" dirty="0">
                <a:latin typeface="Edwardian Script ITC" panose="030303020407070D0804" pitchFamily="66" charset="0"/>
              </a:rPr>
              <a:t>1, is a young southern bride </a:t>
            </a:r>
            <a:endParaRPr lang="en-US" sz="2000" dirty="0" smtClean="0">
              <a:latin typeface="Edwardian Script ITC" panose="030303020407070D0804" pitchFamily="66" charset="0"/>
            </a:endParaRPr>
          </a:p>
          <a:p>
            <a:pPr marL="742950" lvl="1" indent="-285750">
              <a:lnSpc>
                <a:spcPct val="107000"/>
              </a:lnSpc>
              <a:buFont typeface="Wingdings" panose="05000000000000000000" pitchFamily="2" charset="2"/>
              <a:buChar char="v"/>
            </a:pPr>
            <a:r>
              <a:rPr lang="en-US" sz="2000" dirty="0">
                <a:latin typeface="Edwardian Script ITC" panose="030303020407070D0804" pitchFamily="66" charset="0"/>
              </a:rPr>
              <a:t>from South Carolina with</a:t>
            </a:r>
          </a:p>
          <a:p>
            <a:pPr marL="742950" lvl="1" indent="-285750">
              <a:lnSpc>
                <a:spcPct val="107000"/>
              </a:lnSpc>
              <a:buFont typeface="Wingdings" panose="05000000000000000000" pitchFamily="2" charset="2"/>
              <a:buChar char="v"/>
            </a:pPr>
            <a:r>
              <a:rPr lang="en-US" sz="2000" dirty="0" smtClean="0">
                <a:latin typeface="Edwardian Script ITC" panose="030303020407070D0804" pitchFamily="66" charset="0"/>
              </a:rPr>
              <a:t>lots </a:t>
            </a:r>
            <a:r>
              <a:rPr lang="en-US" sz="2000" dirty="0">
                <a:latin typeface="Edwardian Script ITC" panose="030303020407070D0804" pitchFamily="66" charset="0"/>
              </a:rPr>
              <a:t>of southern charm.</a:t>
            </a:r>
          </a:p>
          <a:p>
            <a:pPr lvl="1">
              <a:lnSpc>
                <a:spcPct val="107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330611" y="2270226"/>
            <a:ext cx="905810" cy="369332"/>
          </a:xfrm>
          <a:prstGeom prst="rect">
            <a:avLst/>
          </a:prstGeom>
        </p:spPr>
        <p:txBody>
          <a:bodyPr wrap="square">
            <a:spAutoFit/>
          </a:bodyPr>
          <a:lstStyle/>
          <a:p>
            <a:r>
              <a:rPr lang="en-US" dirty="0"/>
              <a:t>Bride 2</a:t>
            </a:r>
          </a:p>
        </p:txBody>
      </p:sp>
      <p:sp>
        <p:nvSpPr>
          <p:cNvPr id="10" name="Rectangle 9"/>
          <p:cNvSpPr/>
          <p:nvPr/>
        </p:nvSpPr>
        <p:spPr>
          <a:xfrm>
            <a:off x="6477000" y="2705527"/>
            <a:ext cx="5562600" cy="421654"/>
          </a:xfrm>
          <a:prstGeom prst="rect">
            <a:avLst/>
          </a:prstGeom>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sz="2000" dirty="0">
                <a:latin typeface="Edwardian Script ITC" panose="030303020407070D0804" pitchFamily="66" charset="0"/>
                <a:ea typeface="Calibri" panose="020F0502020204030204" pitchFamily="34" charset="0"/>
                <a:cs typeface="Times New Roman" panose="02020603050405020304" pitchFamily="18" charset="0"/>
              </a:rPr>
              <a:t>Bride 2, is a young career driven woman who desires a formal wedding. </a:t>
            </a:r>
            <a:endParaRPr lang="en-US" sz="2000" dirty="0">
              <a:effectLst/>
              <a:latin typeface="Edwardian Script ITC" panose="030303020407070D08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52788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5275" y="304800"/>
            <a:ext cx="9296400" cy="1447800"/>
          </a:xfrm>
        </p:spPr>
        <p:txBody>
          <a:bodyPr>
            <a:normAutofit/>
          </a:bodyPr>
          <a:lstStyle/>
          <a:p>
            <a:r>
              <a:rPr lang="en-US" sz="4800" dirty="0" smtClean="0"/>
              <a:t>Perception, Attention, Memory, and Language</a:t>
            </a:r>
            <a:endParaRPr lang="en-US" sz="4800" dirty="0"/>
          </a:p>
        </p:txBody>
      </p:sp>
      <p:pic>
        <p:nvPicPr>
          <p:cNvPr id="5" name="Picture Placeholder 4" descr="Bride and groom"/>
          <p:cNvPicPr>
            <a:picLocks noGrp="1" noChangeAspect="1"/>
          </p:cNvPicPr>
          <p:nvPr>
            <p:ph sz="half" idx="1"/>
          </p:nvPr>
        </p:nvPicPr>
        <p:blipFill>
          <a:blip r:embed="rId3" cstate="screen">
            <a:extLst>
              <a:ext uri="{28A0092B-C50C-407E-A947-70E740481C1C}">
                <a14:useLocalDpi xmlns:a14="http://schemas.microsoft.com/office/drawing/2010/main" xmlns="" val="0"/>
              </a:ext>
            </a:extLst>
          </a:blip>
          <a:stretch>
            <a:fillRect/>
          </a:stretch>
        </p:blipFill>
        <p:spPr>
          <a:xfrm>
            <a:off x="1883244" y="1828800"/>
            <a:ext cx="2602992" cy="4419600"/>
          </a:xfrm>
        </p:spPr>
      </p:pic>
      <p:pic>
        <p:nvPicPr>
          <p:cNvPr id="7" name="Picture Placeholder 6" descr="Bridal bouquet"/>
          <p:cNvPicPr>
            <a:picLocks noGrp="1" noChangeAspect="1"/>
          </p:cNvPicPr>
          <p:nvPr>
            <p:ph type="pic" idx="4294967295"/>
          </p:nvPr>
        </p:nvPicPr>
        <p:blipFill>
          <a:blip r:embed="rId4" cstate="screen">
            <a:extLst>
              <a:ext uri="{28A0092B-C50C-407E-A947-70E740481C1C}">
                <a14:useLocalDpi xmlns:a14="http://schemas.microsoft.com/office/drawing/2010/main" xmlns="" val="0"/>
              </a:ext>
            </a:extLst>
          </a:blip>
          <a:srcRect/>
          <a:stretch>
            <a:fillRect/>
          </a:stretch>
        </p:blipFill>
        <p:spPr>
          <a:xfrm>
            <a:off x="8331321" y="1828800"/>
            <a:ext cx="2962275" cy="5029200"/>
          </a:xfrm>
        </p:spPr>
      </p:pic>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smtClean="0">
                <a:latin typeface="Arial" pitchFamily="34" charset="0"/>
                <a:cs typeface="Arial" pitchFamily="34" charset="0"/>
              </a:rPr>
              <a:t>NOTE:</a:t>
            </a:r>
          </a:p>
          <a:p>
            <a:r>
              <a:rPr lang="en-US" sz="1200" i="1" dirty="0" smtClean="0">
                <a:latin typeface="Arial" pitchFamily="34" charset="0"/>
                <a:cs typeface="Arial" pitchFamily="34" charset="0"/>
              </a:rPr>
              <a:t>To change images on this slide, select a picture and delete it. Then click the Insert Picture icon</a:t>
            </a:r>
          </a:p>
          <a:p>
            <a:r>
              <a:rPr lang="en-US" sz="1200" i="1" dirty="0" smtClean="0">
                <a:latin typeface="Arial" pitchFamily="34" charset="0"/>
                <a:cs typeface="Arial" pitchFamily="34" charset="0"/>
              </a:rPr>
              <a:t>in the placeholder to insert your own image.</a:t>
            </a:r>
          </a:p>
        </p:txBody>
      </p:sp>
      <p:sp>
        <p:nvSpPr>
          <p:cNvPr id="3" name="Rectangle 2"/>
          <p:cNvSpPr/>
          <p:nvPr/>
        </p:nvSpPr>
        <p:spPr>
          <a:xfrm>
            <a:off x="3048000" y="1920147"/>
            <a:ext cx="4118565" cy="487506"/>
          </a:xfrm>
          <a:prstGeom prst="rect">
            <a:avLst/>
          </a:prstGeom>
        </p:spPr>
        <p:txBody>
          <a:bodyPr wrap="square">
            <a:spAutoFit/>
          </a:bodyPr>
          <a:lstStyle/>
          <a:p>
            <a:pPr>
              <a:lnSpc>
                <a:spcPct val="107000"/>
              </a:lnSpc>
              <a:spcAft>
                <a:spcPts val="800"/>
              </a:spcAft>
            </a:pPr>
            <a:r>
              <a:rPr lang="en-US" sz="2400" u="sng" dirty="0">
                <a:latin typeface="French Script MT" panose="03020402040607040605" pitchFamily="66" charset="0"/>
                <a:ea typeface="Calibri" panose="020F0502020204030204" pitchFamily="34" charset="0"/>
                <a:cs typeface="Times New Roman" panose="02020603050405020304" pitchFamily="18" charset="0"/>
              </a:rPr>
              <a:t>Miss Karen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2422404" y="2570896"/>
            <a:ext cx="6705600" cy="4644413"/>
          </a:xfrm>
          <a:prstGeom prst="rect">
            <a:avLst/>
          </a:prstGeom>
        </p:spPr>
        <p:txBody>
          <a:bodyPr wrap="square">
            <a:spAutoFit/>
          </a:bodyPr>
          <a:lstStyle/>
          <a:p>
            <a:pPr marL="342900" marR="0" lvl="0" indent="-342900">
              <a:lnSpc>
                <a:spcPct val="107000"/>
              </a:lnSpc>
              <a:spcBef>
                <a:spcPts val="0"/>
              </a:spcBef>
              <a:spcAft>
                <a:spcPts val="0"/>
              </a:spcAft>
              <a:buFont typeface="Wingdings" panose="05000000000000000000" pitchFamily="2" charset="2"/>
              <a:buChar char=""/>
            </a:pPr>
            <a:r>
              <a:rPr lang="en-US" sz="2400" b="1" dirty="0">
                <a:latin typeface="French Script MT" panose="03020402040607040605" pitchFamily="66" charset="0"/>
                <a:ea typeface="Calibri" panose="020F0502020204030204" pitchFamily="34" charset="0"/>
                <a:cs typeface="Times New Roman" panose="02020603050405020304" pitchFamily="18" charset="0"/>
              </a:rPr>
              <a:t>During the preparation Miss Karen’s wedding, all of the staff members had to call on their visions of what Karen’s southern wedding should look like.</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400" b="1" dirty="0">
                <a:latin typeface="French Script MT" panose="03020402040607040605" pitchFamily="66" charset="0"/>
                <a:ea typeface="Calibri" panose="020F0502020204030204" pitchFamily="34" charset="0"/>
                <a:cs typeface="Times New Roman" panose="02020603050405020304" pitchFamily="18" charset="0"/>
              </a:rPr>
              <a:t>We each had some type of creative experience that cued </a:t>
            </a:r>
            <a:r>
              <a:rPr lang="en-US" sz="2400" b="1" dirty="0" smtClean="0">
                <a:latin typeface="French Script MT" panose="03020402040607040605" pitchFamily="66" charset="0"/>
                <a:ea typeface="Calibri" panose="020F0502020204030204" pitchFamily="34" charset="0"/>
                <a:cs typeface="Times New Roman" panose="02020603050405020304" pitchFamily="18" charset="0"/>
              </a:rPr>
              <a:t>our </a:t>
            </a:r>
            <a:r>
              <a:rPr lang="en-US" sz="2400" b="1" dirty="0">
                <a:latin typeface="French Script MT" panose="03020402040607040605" pitchFamily="66" charset="0"/>
                <a:ea typeface="Calibri" panose="020F0502020204030204" pitchFamily="34" charset="0"/>
                <a:cs typeface="Times New Roman" panose="02020603050405020304" pitchFamily="18" charset="0"/>
              </a:rPr>
              <a:t>memory, </a:t>
            </a:r>
            <a:r>
              <a:rPr lang="en-US" sz="2400" b="1" dirty="0" smtClean="0">
                <a:latin typeface="French Script MT" panose="03020402040607040605" pitchFamily="66" charset="0"/>
                <a:ea typeface="Calibri" panose="020F0502020204030204" pitchFamily="34" charset="0"/>
                <a:cs typeface="Times New Roman" panose="02020603050405020304" pitchFamily="18" charset="0"/>
              </a:rPr>
              <a:t>	telling </a:t>
            </a:r>
            <a:r>
              <a:rPr lang="en-US" sz="2400" b="1" dirty="0">
                <a:latin typeface="French Script MT" panose="03020402040607040605" pitchFamily="66" charset="0"/>
                <a:ea typeface="Calibri" panose="020F0502020204030204" pitchFamily="34" charset="0"/>
                <a:cs typeface="Times New Roman" panose="02020603050405020304" pitchFamily="18" charset="0"/>
              </a:rPr>
              <a:t>how each detail should go.</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400" b="1" dirty="0">
                <a:latin typeface="French Script MT" panose="03020402040607040605" pitchFamily="66" charset="0"/>
                <a:ea typeface="Calibri" panose="020F0502020204030204" pitchFamily="34" charset="0"/>
                <a:cs typeface="Times New Roman" panose="02020603050405020304" pitchFamily="18" charset="0"/>
              </a:rPr>
              <a:t>Although we have a layout drawn up of the wedding, paying extra careful to the small details, we have to utilize our memories as a backup plan.</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u="sng" dirty="0">
                <a:latin typeface="French Script MT" panose="03020402040607040605" pitchFamily="66" charset="0"/>
                <a:ea typeface="Calibri" panose="020F0502020204030204" pitchFamily="34" charset="0"/>
                <a:cs typeface="Times New Roman" panose="02020603050405020304" pitchFamily="18" charset="0"/>
              </a:rPr>
              <a:t>Miss Kathy</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400" b="1" dirty="0">
                <a:latin typeface="French Script MT" panose="03020402040607040605" pitchFamily="66" charset="0"/>
                <a:ea typeface="Calibri" panose="020F0502020204030204" pitchFamily="34" charset="0"/>
                <a:cs typeface="Times New Roman" panose="02020603050405020304" pitchFamily="18" charset="0"/>
              </a:rPr>
              <a:t>In order to create Kathy’s vision, our staff had to gain a good perception of what Hawaiian elegance was.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ontent Placeholder 9"/>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xmlns="" val="816224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3600" dirty="0"/>
              <a:t>The Role of Inductive and Deductive reasoning</a:t>
            </a:r>
            <a:r>
              <a:rPr lang="en-US" sz="4000" dirty="0"/>
              <a:t/>
            </a:r>
            <a:br>
              <a:rPr lang="en-US" sz="4000" dirty="0"/>
            </a:br>
            <a:r>
              <a:rPr lang="en-US" sz="4000" dirty="0"/>
              <a:t/>
            </a:r>
            <a:br>
              <a:rPr lang="en-US" sz="4000" dirty="0"/>
            </a:br>
            <a:r>
              <a:rPr lang="en-US" sz="4000" dirty="0" smtClean="0"/>
              <a:t>Bride 1 Problem: Finding a venue large enough to accommodate her 100 guest and that will work well with her personal style of southern charm.</a:t>
            </a:r>
            <a:endParaRPr lang="en-US" sz="4000" dirty="0"/>
          </a:p>
        </p:txBody>
      </p:sp>
      <p:sp>
        <p:nvSpPr>
          <p:cNvPr id="3" name="Subtitle 2"/>
          <p:cNvSpPr>
            <a:spLocks noGrp="1"/>
          </p:cNvSpPr>
          <p:nvPr>
            <p:ph type="subTitle" idx="1"/>
          </p:nvPr>
        </p:nvSpPr>
        <p:spPr/>
        <p:txBody>
          <a:bodyPr/>
          <a:lstStyle/>
          <a:p>
            <a:r>
              <a:rPr lang="en-US" dirty="0"/>
              <a:t> </a:t>
            </a:r>
          </a:p>
        </p:txBody>
      </p:sp>
    </p:spTree>
    <p:extLst>
      <p:ext uri="{BB962C8B-B14F-4D97-AF65-F5344CB8AC3E}">
        <p14:creationId xmlns:p14="http://schemas.microsoft.com/office/powerpoint/2010/main" xmlns="" val="2584746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a:t>
            </a:r>
            <a:endParaRPr lang="en-US" dirty="0"/>
          </a:p>
        </p:txBody>
      </p:sp>
      <p:sp>
        <p:nvSpPr>
          <p:cNvPr id="3" name="Content Placeholder 2"/>
          <p:cNvSpPr>
            <a:spLocks noGrp="1"/>
          </p:cNvSpPr>
          <p:nvPr>
            <p:ph idx="1"/>
          </p:nvPr>
        </p:nvSpPr>
        <p:spPr/>
        <p:txBody>
          <a:bodyPr/>
          <a:lstStyle/>
          <a:p>
            <a:r>
              <a:rPr lang="en-US" dirty="0" smtClean="0"/>
              <a:t>Bride 2 desires a very formal affair .  She wants everything to be elegant and refined.  She is in love with the venue and the decor that we have chosen for her event.  The problem that this bride faces is that she does not want any children at her wedding.  She wants us to figure out how to convey this to her guests without anyone getting offended or people having to leave their young children at home.</a:t>
            </a:r>
          </a:p>
          <a:p>
            <a:endParaRPr lang="en-US" dirty="0"/>
          </a:p>
          <a:p>
            <a:r>
              <a:rPr lang="en-US" dirty="0" smtClean="0"/>
              <a:t>Solution:  We will have the ushers to seat guests with children towards the back of the venue. We would ask parents to please take their children out if they become noisy.  </a:t>
            </a:r>
            <a:endParaRPr lang="en-US" dirty="0"/>
          </a:p>
        </p:txBody>
      </p:sp>
    </p:spTree>
    <p:extLst>
      <p:ext uri="{BB962C8B-B14F-4D97-AF65-F5344CB8AC3E}">
        <p14:creationId xmlns:p14="http://schemas.microsoft.com/office/powerpoint/2010/main" xmlns="" val="1527284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258726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xmlns="" val="32173221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1046</Words>
  <Application>Microsoft Office PowerPoint</Application>
  <PresentationFormat>Custom</PresentationFormat>
  <Paragraphs>64</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Watercolor Wedding 16x9</vt:lpstr>
      <vt:lpstr>Problem Solving &amp; Decision Making</vt:lpstr>
      <vt:lpstr>Two Brides/Two Weddings</vt:lpstr>
      <vt:lpstr>Two pictures with caption layout</vt:lpstr>
      <vt:lpstr>The Emotional and Cultural Effect</vt:lpstr>
      <vt:lpstr>Perception, Attention, Memory, and Language</vt:lpstr>
      <vt:lpstr>      The Role of Inductive and Deductive reasoning  Bride 1 Problem: Finding a venue large enough to accommodate her 100 guest and that will work well with her personal style of southern charm.</vt:lpstr>
      <vt:lpstr>Problem Solving</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2016-04-16T22:56:41Z</dcterms:created>
  <dcterms:modified xsi:type="dcterms:W3CDTF">2016-04-18T20:49:56Z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